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73" r:id="rId6"/>
    <p:sldId id="259" r:id="rId7"/>
    <p:sldId id="260" r:id="rId8"/>
    <p:sldId id="261" r:id="rId9"/>
    <p:sldId id="263" r:id="rId10"/>
    <p:sldId id="265" r:id="rId11"/>
    <p:sldId id="266" r:id="rId12"/>
    <p:sldId id="262" r:id="rId13"/>
    <p:sldId id="267" r:id="rId14"/>
    <p:sldId id="268" r:id="rId15"/>
    <p:sldId id="269" r:id="rId16"/>
    <p:sldId id="271" r:id="rId17"/>
    <p:sldId id="270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02E6-C2B6-4E2E-BD79-8982F3B8C449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8A1C-A454-4901-8686-367556F7D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02E6-C2B6-4E2E-BD79-8982F3B8C449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8A1C-A454-4901-8686-367556F7D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02E6-C2B6-4E2E-BD79-8982F3B8C449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8A1C-A454-4901-8686-367556F7D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02E6-C2B6-4E2E-BD79-8982F3B8C449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8A1C-A454-4901-8686-367556F7D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02E6-C2B6-4E2E-BD79-8982F3B8C449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8A1C-A454-4901-8686-367556F7D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02E6-C2B6-4E2E-BD79-8982F3B8C449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8A1C-A454-4901-8686-367556F7D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02E6-C2B6-4E2E-BD79-8982F3B8C449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8A1C-A454-4901-8686-367556F7D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02E6-C2B6-4E2E-BD79-8982F3B8C449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8A1C-A454-4901-8686-367556F7D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02E6-C2B6-4E2E-BD79-8982F3B8C449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8A1C-A454-4901-8686-367556F7D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02E6-C2B6-4E2E-BD79-8982F3B8C449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8A1C-A454-4901-8686-367556F7D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02E6-C2B6-4E2E-BD79-8982F3B8C449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98A1C-A454-4901-8686-367556F7DC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D02E6-C2B6-4E2E-BD79-8982F3B8C449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98A1C-A454-4901-8686-367556F7DC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1"/>
            <a:ext cx="7772400" cy="1219200"/>
          </a:xfrm>
        </p:spPr>
        <p:txBody>
          <a:bodyPr>
            <a:normAutofit/>
          </a:bodyPr>
          <a:lstStyle/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Fournier 1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19200"/>
            <a:ext cx="8686800" cy="52578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Andrew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Fournier</a:t>
            </a:r>
          </a:p>
          <a:p>
            <a:pPr algn="l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Mrs.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Bonakdar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English 11 CPI G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Block</a:t>
            </a:r>
          </a:p>
          <a:p>
            <a:pPr algn="l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 November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2013</a:t>
            </a:r>
          </a:p>
          <a:p>
            <a:pPr algn="l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Clever Title Goes Here</a:t>
            </a: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This is the first sentence of Andrew’s essay (not </a:t>
            </a:r>
          </a:p>
          <a:p>
            <a:pPr algn="l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really!)</a:t>
            </a:r>
          </a:p>
          <a:p>
            <a:pPr algn="l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Evidence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Specific examples from the novel put into your own words (must still have citation)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Direct quotation from a character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Quotation from the narrator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Quotation Integration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Context </a:t>
            </a:r>
          </a:p>
          <a:p>
            <a:pPr marL="914400" lvl="1" indent="-514350"/>
            <a:r>
              <a:rPr lang="en-US" dirty="0" smtClean="0"/>
              <a:t>What’s happening?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Lead-in phrasing </a:t>
            </a:r>
          </a:p>
          <a:p>
            <a:pPr marL="914400" lvl="1" indent="-514350"/>
            <a:r>
              <a:rPr lang="en-US" dirty="0" smtClean="0"/>
              <a:t>Use comma or colon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Quotation </a:t>
            </a:r>
          </a:p>
          <a:p>
            <a:pPr marL="914400" lvl="1" indent="-514350"/>
            <a:r>
              <a:rPr lang="en-US" dirty="0" smtClean="0"/>
              <a:t>Citation!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Analysis</a:t>
            </a:r>
          </a:p>
          <a:p>
            <a:pPr marL="914400" lvl="1" indent="-514350"/>
            <a:r>
              <a:rPr lang="en-US" dirty="0" smtClean="0"/>
              <a:t>Use analysis verb</a:t>
            </a:r>
          </a:p>
          <a:p>
            <a:pPr marL="914400" lvl="1" indent="-514350"/>
            <a:r>
              <a:rPr lang="en-US" dirty="0" smtClean="0"/>
              <a:t>Do not use “This quote shows”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Context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Nanny </a:t>
            </a:r>
            <a:r>
              <a:rPr lang="en-US" dirty="0"/>
              <a:t>knows that she is going to die soon, </a:t>
            </a:r>
            <a:r>
              <a:rPr lang="en-US" dirty="0" smtClean="0"/>
              <a:t>so she </a:t>
            </a:r>
            <a:r>
              <a:rPr lang="en-US" dirty="0"/>
              <a:t>forces Janie to marry this older man so that she can rest easy knowing that Janie is well off.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Lead-In and Citation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Nanny says, “And Ah can’t die easy </a:t>
            </a:r>
            <a:r>
              <a:rPr lang="en-US" dirty="0" err="1" smtClean="0"/>
              <a:t>thinkin</a:t>
            </a:r>
            <a:r>
              <a:rPr lang="en-US" dirty="0" smtClean="0"/>
              <a:t>’ maybe de </a:t>
            </a:r>
            <a:r>
              <a:rPr lang="en-US" dirty="0" err="1" smtClean="0"/>
              <a:t>menfolks</a:t>
            </a:r>
            <a:r>
              <a:rPr lang="en-US" dirty="0" smtClean="0"/>
              <a:t> white or black is </a:t>
            </a:r>
            <a:r>
              <a:rPr lang="en-US" dirty="0" err="1" smtClean="0"/>
              <a:t>makin</a:t>
            </a:r>
            <a:r>
              <a:rPr lang="en-US" dirty="0" smtClean="0"/>
              <a:t>’ a spit cup </a:t>
            </a:r>
            <a:r>
              <a:rPr lang="en-US" dirty="0" err="1" smtClean="0"/>
              <a:t>outa</a:t>
            </a:r>
            <a:r>
              <a:rPr lang="en-US" dirty="0" smtClean="0"/>
              <a:t> you: Have some sympathy </a:t>
            </a:r>
            <a:r>
              <a:rPr lang="en-US" dirty="0" err="1" smtClean="0"/>
              <a:t>fuh</a:t>
            </a:r>
            <a:r>
              <a:rPr lang="en-US" dirty="0" smtClean="0"/>
              <a:t> me” (Hurston 20).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Analysis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“And Ah can’t die easy </a:t>
            </a:r>
            <a:r>
              <a:rPr lang="en-US" dirty="0" err="1" smtClean="0"/>
              <a:t>thinkin</a:t>
            </a:r>
            <a:r>
              <a:rPr lang="en-US" dirty="0" smtClean="0"/>
              <a:t>’ maybe de </a:t>
            </a:r>
            <a:r>
              <a:rPr lang="en-US" dirty="0" err="1" smtClean="0"/>
              <a:t>menfolks</a:t>
            </a:r>
            <a:r>
              <a:rPr lang="en-US" dirty="0" smtClean="0"/>
              <a:t> white or black is </a:t>
            </a:r>
            <a:r>
              <a:rPr lang="en-US" dirty="0" err="1" smtClean="0"/>
              <a:t>makin</a:t>
            </a:r>
            <a:r>
              <a:rPr lang="en-US" dirty="0" smtClean="0"/>
              <a:t>’ a spit cup </a:t>
            </a:r>
            <a:r>
              <a:rPr lang="en-US" dirty="0" err="1" smtClean="0"/>
              <a:t>outa</a:t>
            </a:r>
            <a:r>
              <a:rPr lang="en-US" dirty="0" smtClean="0"/>
              <a:t> you: Have some sympathy </a:t>
            </a:r>
            <a:r>
              <a:rPr lang="en-US" dirty="0" err="1" smtClean="0"/>
              <a:t>fuh</a:t>
            </a:r>
            <a:r>
              <a:rPr lang="en-US" dirty="0" smtClean="0"/>
              <a:t> me”</a:t>
            </a:r>
            <a:r>
              <a:rPr lang="en-US" dirty="0" smtClean="0"/>
              <a:t>   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   Instead </a:t>
            </a:r>
            <a:r>
              <a:rPr lang="en-US" dirty="0"/>
              <a:t>of doing what she wants to do, Janie abides to what Nanny thinks is best and marries Logan. After a while Janie becomes angry with her grandmother for forcing her to marry somebody that she does not love and someone that is hard for her to </a:t>
            </a:r>
            <a:r>
              <a:rPr lang="en-US" dirty="0" smtClean="0"/>
              <a:t>satisfy.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             </a:t>
            </a:r>
            <a:r>
              <a:rPr lang="en-US" dirty="0" smtClean="0">
                <a:solidFill>
                  <a:srgbClr val="FF0000"/>
                </a:solidFill>
              </a:rPr>
              <a:t>Is analysis linked to quotation?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Analysis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“And Ah can’t die easy </a:t>
            </a:r>
            <a:r>
              <a:rPr lang="en-US" dirty="0" err="1" smtClean="0"/>
              <a:t>thinkin</a:t>
            </a:r>
            <a:r>
              <a:rPr lang="en-US" dirty="0" smtClean="0"/>
              <a:t>’ maybe de </a:t>
            </a:r>
            <a:r>
              <a:rPr lang="en-US" dirty="0" err="1" smtClean="0"/>
              <a:t>menfolks</a:t>
            </a:r>
            <a:r>
              <a:rPr lang="en-US" dirty="0" smtClean="0"/>
              <a:t> white or black is </a:t>
            </a:r>
            <a:r>
              <a:rPr lang="en-US" dirty="0" err="1" smtClean="0"/>
              <a:t>makin</a:t>
            </a:r>
            <a:r>
              <a:rPr lang="en-US" dirty="0" smtClean="0"/>
              <a:t>’ a spit cup </a:t>
            </a:r>
            <a:r>
              <a:rPr lang="en-US" dirty="0" err="1" smtClean="0"/>
              <a:t>outa</a:t>
            </a:r>
            <a:r>
              <a:rPr lang="en-US" dirty="0" smtClean="0"/>
              <a:t> you: Have some sympathy </a:t>
            </a:r>
            <a:r>
              <a:rPr lang="en-US" dirty="0" err="1" smtClean="0"/>
              <a:t>fuh</a:t>
            </a:r>
            <a:r>
              <a:rPr lang="en-US" dirty="0" smtClean="0"/>
              <a:t> me”</a:t>
            </a:r>
            <a:r>
              <a:rPr lang="en-US" dirty="0" smtClean="0"/>
              <a:t>   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How does this quotation support thesis (“…it </a:t>
            </a:r>
            <a:r>
              <a:rPr lang="en-US" dirty="0">
                <a:solidFill>
                  <a:srgbClr val="FF0000"/>
                </a:solidFill>
              </a:rPr>
              <a:t>is important to stay true to </a:t>
            </a:r>
            <a:r>
              <a:rPr lang="en-US" dirty="0" smtClean="0">
                <a:solidFill>
                  <a:srgbClr val="FF0000"/>
                </a:solidFill>
              </a:rPr>
              <a:t>oneself”)?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Are there any words we can “zoom in” on?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Clincher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The </a:t>
            </a:r>
            <a:r>
              <a:rPr lang="en-US" dirty="0"/>
              <a:t>moment she runs away with Joe is the first </a:t>
            </a:r>
            <a:r>
              <a:rPr lang="en-US" dirty="0" smtClean="0"/>
              <a:t>time</a:t>
            </a:r>
          </a:p>
          <a:p>
            <a:pPr>
              <a:buNone/>
            </a:pPr>
            <a:r>
              <a:rPr lang="en-US" dirty="0" smtClean="0"/>
              <a:t>   that </a:t>
            </a:r>
            <a:r>
              <a:rPr lang="en-US" dirty="0"/>
              <a:t>Janie realizes she wants to be free and be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herself</a:t>
            </a:r>
            <a:r>
              <a:rPr lang="en-US" dirty="0"/>
              <a:t>, even i</a:t>
            </a:r>
            <a:r>
              <a:rPr lang="en-US" dirty="0" smtClean="0"/>
              <a:t>f </a:t>
            </a:r>
            <a:r>
              <a:rPr lang="en-US" dirty="0"/>
              <a:t>that is not what Nanny wants for her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-Clinches topic?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-Includes language from the thesis?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Conclusion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Inverted Intro!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Rephrasing of thesis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Body paragraph ideas summarized in a few sentences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Leave the reader thinking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*The best essays come full circle. Can you get back to your hook somehow?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Other Tips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876800"/>
          </a:xfrm>
        </p:spPr>
        <p:txBody>
          <a:bodyPr/>
          <a:lstStyle/>
          <a:p>
            <a:r>
              <a:rPr lang="en-US" dirty="0" smtClean="0"/>
              <a:t>PRESENT TENSE, PRESENT TENSE, PRESENT TENSE!</a:t>
            </a:r>
          </a:p>
          <a:p>
            <a:r>
              <a:rPr lang="en-US" dirty="0" smtClean="0"/>
              <a:t>Get rid of contractions (can’t, won’t, etc.)</a:t>
            </a:r>
          </a:p>
          <a:p>
            <a:r>
              <a:rPr lang="en-US" dirty="0" smtClean="0"/>
              <a:t>Don’t forget your Works Cited page</a:t>
            </a:r>
          </a:p>
          <a:p>
            <a:r>
              <a:rPr lang="en-US" dirty="0" smtClean="0"/>
              <a:t>Check for silly spelling and CAPS errors</a:t>
            </a:r>
          </a:p>
          <a:p>
            <a:pPr lvl="1"/>
            <a:r>
              <a:rPr lang="en-US" dirty="0" smtClean="0"/>
              <a:t>Spell check won’t correct leafy, for example!</a:t>
            </a:r>
            <a:endParaRPr lang="en-US" dirty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*Use handouts, this PowerPoint and </a:t>
            </a:r>
            <a:r>
              <a:rPr lang="en-US" i="1" dirty="0" smtClean="0">
                <a:solidFill>
                  <a:srgbClr val="FF0000"/>
                </a:solidFill>
              </a:rPr>
              <a:t>Eyes</a:t>
            </a:r>
            <a:r>
              <a:rPr lang="en-US" dirty="0" smtClean="0">
                <a:solidFill>
                  <a:srgbClr val="FF0000"/>
                </a:solidFill>
              </a:rPr>
              <a:t> Analysis PowerPoint when working on your essay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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04800"/>
            <a:ext cx="9144000" cy="141763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First Two Sentences: Hook and TAG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91600" cy="47545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2000" dirty="0" smtClean="0"/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sz="3800" dirty="0" smtClean="0"/>
              <a:t>Finding </a:t>
            </a:r>
            <a:r>
              <a:rPr lang="en-US" sz="3800" dirty="0"/>
              <a:t>true love with the right person is </a:t>
            </a:r>
            <a:endParaRPr lang="en-US" sz="3800" dirty="0" smtClean="0"/>
          </a:p>
          <a:p>
            <a:pPr>
              <a:buNone/>
            </a:pPr>
            <a:r>
              <a:rPr lang="en-US" sz="3800" dirty="0"/>
              <a:t> </a:t>
            </a:r>
            <a:r>
              <a:rPr lang="en-US" sz="3800" dirty="0" smtClean="0"/>
              <a:t>  hard</a:t>
            </a:r>
            <a:r>
              <a:rPr lang="en-US" sz="3800" dirty="0"/>
              <a:t>. In </a:t>
            </a:r>
            <a:r>
              <a:rPr lang="en-US" sz="3800" dirty="0" smtClean="0"/>
              <a:t>the novel </a:t>
            </a:r>
            <a:r>
              <a:rPr lang="en-US" sz="3800" dirty="0"/>
              <a:t>“Their eyes </a:t>
            </a:r>
            <a:r>
              <a:rPr lang="en-US" sz="3800" dirty="0" smtClean="0"/>
              <a:t>are Watching </a:t>
            </a:r>
            <a:r>
              <a:rPr lang="en-US" sz="3800" dirty="0"/>
              <a:t>God”, </a:t>
            </a:r>
            <a:r>
              <a:rPr lang="en-US" sz="3800" dirty="0" smtClean="0"/>
              <a:t> </a:t>
            </a:r>
            <a:r>
              <a:rPr lang="en-US" sz="3800" dirty="0" err="1" smtClean="0"/>
              <a:t>Zora</a:t>
            </a:r>
            <a:r>
              <a:rPr lang="en-US" sz="3800" dirty="0" smtClean="0"/>
              <a:t> Hurston </a:t>
            </a:r>
            <a:r>
              <a:rPr lang="en-US" sz="3800" dirty="0"/>
              <a:t>writes about </a:t>
            </a:r>
            <a:endParaRPr lang="en-US" sz="3800" dirty="0" smtClean="0"/>
          </a:p>
          <a:p>
            <a:pPr>
              <a:buNone/>
            </a:pPr>
            <a:r>
              <a:rPr lang="en-US" sz="3800" dirty="0"/>
              <a:t> </a:t>
            </a:r>
            <a:r>
              <a:rPr lang="en-US" sz="3800" dirty="0" smtClean="0"/>
              <a:t>  Janie</a:t>
            </a:r>
            <a:r>
              <a:rPr lang="en-US" sz="3800" dirty="0"/>
              <a:t>, the protagonist, and </a:t>
            </a:r>
            <a:r>
              <a:rPr lang="en-US" sz="3800" dirty="0" smtClean="0"/>
              <a:t>her </a:t>
            </a:r>
            <a:r>
              <a:rPr lang="en-US" sz="3800" dirty="0"/>
              <a:t>journey to </a:t>
            </a:r>
            <a:endParaRPr lang="en-US" sz="3800" dirty="0" smtClean="0"/>
          </a:p>
          <a:p>
            <a:pPr>
              <a:buNone/>
            </a:pPr>
            <a:r>
              <a:rPr lang="en-US" sz="3800" dirty="0"/>
              <a:t> </a:t>
            </a:r>
            <a:r>
              <a:rPr lang="en-US" sz="3800" dirty="0" smtClean="0"/>
              <a:t>  find </a:t>
            </a:r>
            <a:r>
              <a:rPr lang="en-US" sz="3800" dirty="0"/>
              <a:t>love.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04800"/>
            <a:ext cx="9144000" cy="141763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First Two Sentences: Hook and TAG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91600" cy="47545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800" dirty="0" smtClean="0"/>
              <a:t>         Some </a:t>
            </a:r>
            <a:r>
              <a:rPr lang="en-US" sz="3800" dirty="0"/>
              <a:t>never find the meaning of true love, but </a:t>
            </a:r>
            <a:r>
              <a:rPr lang="en-US" sz="3800" dirty="0" smtClean="0"/>
              <a:t>it is those </a:t>
            </a:r>
            <a:r>
              <a:rPr lang="en-US" sz="3800" dirty="0"/>
              <a:t>that go out searching for love that reveal </a:t>
            </a:r>
            <a:r>
              <a:rPr lang="en-US" sz="3800" dirty="0" smtClean="0"/>
              <a:t>the </a:t>
            </a:r>
            <a:r>
              <a:rPr lang="en-US" sz="3800" dirty="0"/>
              <a:t>their own meaning of true love. In the novel </a:t>
            </a:r>
            <a:r>
              <a:rPr lang="en-US" sz="3800" i="1" dirty="0" smtClean="0"/>
              <a:t>Their </a:t>
            </a:r>
            <a:r>
              <a:rPr lang="en-US" sz="3800" i="1" dirty="0"/>
              <a:t>Eyes Were Watching God </a:t>
            </a:r>
            <a:r>
              <a:rPr lang="en-US" sz="3800" dirty="0"/>
              <a:t>Janie develops her </a:t>
            </a:r>
            <a:r>
              <a:rPr lang="en-US" sz="3800" dirty="0" smtClean="0"/>
              <a:t>own </a:t>
            </a:r>
            <a:r>
              <a:rPr lang="en-US" sz="3800" dirty="0"/>
              <a:t>meaning of love.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Background Info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The </a:t>
            </a:r>
            <a:r>
              <a:rPr lang="en-US" dirty="0"/>
              <a:t>story involves an ¾ African American protagonist named Janie during the early 1900’s growing up in a small town called Eatonville. The novel tells the story about Janie’s life and her struggles and relationships throughout.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Background Info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Protagonist</a:t>
            </a:r>
          </a:p>
          <a:p>
            <a:r>
              <a:rPr lang="en-US" dirty="0" smtClean="0"/>
              <a:t>Setting</a:t>
            </a:r>
          </a:p>
          <a:p>
            <a:r>
              <a:rPr lang="en-US" dirty="0" smtClean="0"/>
              <a:t>Pear Tree/sexual awakening?</a:t>
            </a:r>
          </a:p>
          <a:p>
            <a:r>
              <a:rPr lang="en-US" dirty="0" smtClean="0"/>
              <a:t>Any context your reader needs to understand your essay </a:t>
            </a:r>
          </a:p>
          <a:p>
            <a:endParaRPr lang="en-US" dirty="0"/>
          </a:p>
          <a:p>
            <a:pPr lvl="1"/>
            <a:r>
              <a:rPr lang="en-US" dirty="0" smtClean="0"/>
              <a:t>Remember, Nanny is Janie’s grandmother; make that clear if you mention her in intro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The Chopped Off Prongs…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6172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     </a:t>
            </a:r>
            <a:r>
              <a:rPr lang="en-US" dirty="0" smtClean="0">
                <a:solidFill>
                  <a:srgbClr val="FF0000"/>
                </a:solidFill>
              </a:rPr>
              <a:t>When </a:t>
            </a:r>
            <a:r>
              <a:rPr lang="en-US" dirty="0">
                <a:solidFill>
                  <a:srgbClr val="FF0000"/>
                </a:solidFill>
              </a:rPr>
              <a:t>she was young her Nanny arranged for her to get married to have her becoming financially stable. Janie marries Logan </a:t>
            </a:r>
            <a:r>
              <a:rPr lang="en-US" dirty="0" err="1">
                <a:solidFill>
                  <a:srgbClr val="FF0000"/>
                </a:solidFill>
              </a:rPr>
              <a:t>Killicks</a:t>
            </a:r>
            <a:r>
              <a:rPr lang="en-US" dirty="0">
                <a:solidFill>
                  <a:srgbClr val="FF0000"/>
                </a:solidFill>
              </a:rPr>
              <a:t> even though she knows she doesn’t love him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>
                <a:solidFill>
                  <a:srgbClr val="002060"/>
                </a:solidFill>
              </a:rPr>
              <a:t>Shortly after she leaves him to run off with a new man named Joe Starks, who promises her a nicer life. At first the marriage is successful, but quickly goes downhill and becomes abusive. Joe eventually dies and Janie meets and falls in love with a man named Tea Cake. </a:t>
            </a:r>
            <a:r>
              <a:rPr lang="en-US" dirty="0">
                <a:solidFill>
                  <a:srgbClr val="7030A0"/>
                </a:solidFill>
              </a:rPr>
              <a:t>Janie realizes that Nanny message about marriage was incorrect after how happy and free she felt with Tea Cake after the terrible one with Joe.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Thesis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/>
              <a:t>Janie’s life and relationships are examples  of becoming more individualistic which conveys Hurston’s message  throughout the book of </a:t>
            </a:r>
            <a:r>
              <a:rPr lang="en-US" u="sng" dirty="0" smtClean="0"/>
              <a:t>independence and femininity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					</a:t>
            </a:r>
            <a:r>
              <a:rPr lang="en-US" sz="2500" dirty="0" smtClean="0"/>
              <a:t>topics, not themes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Through Janie’s life and relationships, Hurston suggests that…</a:t>
            </a:r>
            <a:br>
              <a:rPr lang="en-US" dirty="0" smtClean="0"/>
            </a:b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410200" y="3505200"/>
            <a:ext cx="838200" cy="152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Topic Sentence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Janie </a:t>
            </a:r>
            <a:r>
              <a:rPr lang="en-US" dirty="0"/>
              <a:t>first discovers that she is unhappy doing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what </a:t>
            </a:r>
            <a:r>
              <a:rPr lang="en-US" dirty="0"/>
              <a:t>everyone else thinks she should do when she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marries </a:t>
            </a:r>
            <a:r>
              <a:rPr lang="en-US" dirty="0"/>
              <a:t>her first husband, Logan </a:t>
            </a:r>
            <a:r>
              <a:rPr lang="en-US" dirty="0" err="1"/>
              <a:t>Killicks</a:t>
            </a:r>
            <a:r>
              <a:rPr lang="en-US" dirty="0"/>
              <a:t>, which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helps </a:t>
            </a:r>
            <a:r>
              <a:rPr lang="en-US" dirty="0"/>
              <a:t>to reveal Hurston’s theme about how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important </a:t>
            </a:r>
            <a:r>
              <a:rPr lang="en-US" dirty="0"/>
              <a:t>it is to </a:t>
            </a:r>
            <a:r>
              <a:rPr lang="en-US" dirty="0" smtClean="0"/>
              <a:t>stay </a:t>
            </a:r>
            <a:r>
              <a:rPr lang="en-US" dirty="0"/>
              <a:t>true to oneself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Transition?   		       Circle</a:t>
            </a:r>
          </a:p>
          <a:p>
            <a:pPr>
              <a:buNone/>
            </a:pPr>
            <a:r>
              <a:rPr lang="en-US" dirty="0" smtClean="0"/>
              <a:t>Topic?	   		   Underline</a:t>
            </a:r>
          </a:p>
          <a:p>
            <a:pPr>
              <a:buNone/>
            </a:pPr>
            <a:r>
              <a:rPr lang="en-US" dirty="0" smtClean="0"/>
              <a:t>Language from thesis?	Box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Topic Sentence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257800"/>
          </a:xfrm>
          <a:ln>
            <a:noFill/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Janie </a:t>
            </a:r>
            <a:r>
              <a:rPr lang="en-US" dirty="0"/>
              <a:t>first discovers that she is unhappy doing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what </a:t>
            </a:r>
            <a:r>
              <a:rPr lang="en-US" dirty="0"/>
              <a:t>everyone else thinks she should do when she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marries </a:t>
            </a:r>
            <a:r>
              <a:rPr lang="en-US" dirty="0"/>
              <a:t>her first husband, </a:t>
            </a:r>
            <a:r>
              <a:rPr lang="en-US" u="sng" dirty="0"/>
              <a:t>Logan </a:t>
            </a:r>
            <a:r>
              <a:rPr lang="en-US" u="sng" dirty="0" err="1"/>
              <a:t>Killicks</a:t>
            </a:r>
            <a:r>
              <a:rPr lang="en-US" dirty="0"/>
              <a:t>, which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helps </a:t>
            </a:r>
            <a:r>
              <a:rPr lang="en-US" dirty="0"/>
              <a:t>to reveal Hurston’s theme about how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important </a:t>
            </a:r>
            <a:r>
              <a:rPr lang="en-US" dirty="0"/>
              <a:t>it is to </a:t>
            </a:r>
            <a:r>
              <a:rPr lang="en-US" dirty="0" smtClean="0"/>
              <a:t>stay </a:t>
            </a:r>
            <a:r>
              <a:rPr lang="en-US" dirty="0"/>
              <a:t>true to oneself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Transition?   		       Circle</a:t>
            </a:r>
          </a:p>
          <a:p>
            <a:pPr>
              <a:buNone/>
            </a:pPr>
            <a:r>
              <a:rPr lang="en-US" dirty="0" smtClean="0"/>
              <a:t>Topic?	   		   Underline</a:t>
            </a:r>
          </a:p>
          <a:p>
            <a:pPr>
              <a:buNone/>
            </a:pPr>
            <a:r>
              <a:rPr lang="en-US" dirty="0" smtClean="0"/>
              <a:t>Language from thesis?	Box</a:t>
            </a:r>
          </a:p>
        </p:txBody>
      </p:sp>
      <p:sp>
        <p:nvSpPr>
          <p:cNvPr id="4" name="Oval 3"/>
          <p:cNvSpPr/>
          <p:nvPr/>
        </p:nvSpPr>
        <p:spPr>
          <a:xfrm>
            <a:off x="1066800" y="1600200"/>
            <a:ext cx="838200" cy="4572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0" y="3810000"/>
            <a:ext cx="33528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257800" y="1676400"/>
            <a:ext cx="26670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2209800"/>
            <a:ext cx="67056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815</Words>
  <Application>Microsoft Office PowerPoint</Application>
  <PresentationFormat>On-screen Show (4:3)</PresentationFormat>
  <Paragraphs>111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Fournier 1</vt:lpstr>
      <vt:lpstr>First Two Sentences: Hook and TAG</vt:lpstr>
      <vt:lpstr>First Two Sentences: Hook and TAG</vt:lpstr>
      <vt:lpstr>Background Info</vt:lpstr>
      <vt:lpstr>Background Info</vt:lpstr>
      <vt:lpstr>The Chopped Off Prongs…</vt:lpstr>
      <vt:lpstr>Thesis</vt:lpstr>
      <vt:lpstr>Topic Sentence</vt:lpstr>
      <vt:lpstr>Topic Sentence</vt:lpstr>
      <vt:lpstr>Evidence</vt:lpstr>
      <vt:lpstr>Quotation Integration</vt:lpstr>
      <vt:lpstr>Context</vt:lpstr>
      <vt:lpstr>Lead-In and Citation</vt:lpstr>
      <vt:lpstr>Analysis</vt:lpstr>
      <vt:lpstr>Analysis</vt:lpstr>
      <vt:lpstr>Clincher</vt:lpstr>
      <vt:lpstr>Conclusion</vt:lpstr>
      <vt:lpstr>Other Tips</vt:lpstr>
    </vt:vector>
  </TitlesOfParts>
  <Company>WPS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Fournier 1</dc:title>
  <dc:creator>lbonakdar</dc:creator>
  <cp:lastModifiedBy>lbonakdar</cp:lastModifiedBy>
  <cp:revision>10</cp:revision>
  <dcterms:created xsi:type="dcterms:W3CDTF">2013-11-14T17:32:07Z</dcterms:created>
  <dcterms:modified xsi:type="dcterms:W3CDTF">2013-11-14T18:51:52Z</dcterms:modified>
</cp:coreProperties>
</file>