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8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8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04FB9-41D5-4314-8DC2-686FB5005149}" type="datetimeFigureOut">
              <a:rPr lang="en-US"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B2FF-3B24-42A9-8BBF-33E19F3037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B2FF-3B24-42A9-8BBF-33E19F30376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4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B2FF-3B24-42A9-8BBF-33E19F30376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0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6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4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7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6788-53FA-42B0-B243-87545775BAFC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7E0B-39FE-4AC8-B045-B3DEDDD15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6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81000"/>
            <a:ext cx="910442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304799" y="228600"/>
            <a:ext cx="8153401" cy="6400800"/>
          </a:xfrm>
          <a:prstGeom prst="noSmoking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Characteristics of Romanticism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Emotionalism Continued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Romantic </a:t>
            </a:r>
            <a:r>
              <a:rPr lang="en-US" b="1" dirty="0">
                <a:solidFill>
                  <a:schemeClr val="bg1"/>
                </a:solidFill>
              </a:rPr>
              <a:t>love is a subject of poetry 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Poetry </a:t>
            </a:r>
            <a:r>
              <a:rPr lang="en-US" b="1" dirty="0">
                <a:solidFill>
                  <a:schemeClr val="bg1"/>
                </a:solidFill>
              </a:rPr>
              <a:t>is a form of emotional communication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Painful and pleasurable emotions are equally valid to Romantic poets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Romanticism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Rejection of Traditional Authority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Influenced by American and French Revolutions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Authority derives from self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Questioning of government and societal hierarchies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Political statements popular in art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Romanticism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Nature and Mysticism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Love of and spiritual involvement with nature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Supernatural, awesome, horrifying, and overwhelming power of nature all highlighted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Characteristics of Romanticism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Primitivism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“civilization corrupts”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The child raised with the greatest possible freedom will develop in more admirable ways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Youth and infancy are valued above wisdom of old age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Innocence more valued than experience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Humans born into innocence (Puritans?)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Romanticism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Romantic Escapism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Urban vs. Rural settings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The romantic journey is to the countryside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Cities= greed, poverty, and dehumanization (Industrial Revolution)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Nature = escape, independence, moral clarity and purity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Gothic novel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Wild, haunted landscapes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Supernatural events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Mysterious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Dreams and madness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Interest in unknown and unknowable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Poe was America’s greatest Romantic gothic writer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JMW Turner</a:t>
            </a:r>
            <a:br>
              <a:rPr lang="en-US" sz="2000" dirty="0" smtClean="0"/>
            </a:br>
            <a:r>
              <a:rPr lang="en-US" sz="2000" i="1" dirty="0" smtClean="0"/>
              <a:t>Fisherman at Sea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803524"/>
            <a:ext cx="8139953" cy="607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8965"/>
            <a:ext cx="3276600" cy="14478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JMW Turner</a:t>
            </a:r>
            <a:br>
              <a:rPr lang="en-US" sz="2000" dirty="0" smtClean="0"/>
            </a:br>
            <a:r>
              <a:rPr lang="en-US" sz="2000" i="1" dirty="0" smtClean="0"/>
              <a:t>The Chancel and Crossing of </a:t>
            </a:r>
            <a:r>
              <a:rPr lang="en-US" sz="2000" i="1" dirty="0" err="1" smtClean="0"/>
              <a:t>Tintern</a:t>
            </a:r>
            <a:r>
              <a:rPr lang="en-US" sz="2000" i="1" dirty="0" smtClean="0"/>
              <a:t> Abbey, Looking Towards the East Window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675"/>
            <a:ext cx="4876800" cy="68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-152400"/>
            <a:ext cx="31242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Caspar David </a:t>
            </a:r>
            <a:r>
              <a:rPr lang="en-US" sz="2000" dirty="0" err="1" smtClean="0"/>
              <a:t>Freidrich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i="1" dirty="0" smtClean="0"/>
              <a:t>Wanderer Above the Sea of Fog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Infinite potential and possibility of man</a:t>
            </a:r>
          </a:p>
          <a:p>
            <a:r>
              <a:rPr lang="en-US" sz="2000" dirty="0" smtClean="0"/>
              <a:t>Awesome, mysterious grandeur of nature</a:t>
            </a:r>
          </a:p>
          <a:p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9"/>
            <a:ext cx="5410200" cy="68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6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Caspar David Friedrich</a:t>
            </a:r>
            <a:br>
              <a:rPr lang="en-US" sz="2000" dirty="0" smtClean="0"/>
            </a:br>
            <a:r>
              <a:rPr lang="en-US" sz="2000" i="1" dirty="0" smtClean="0"/>
              <a:t>Abbey on an Oak Forest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439"/>
            <a:ext cx="9144000" cy="565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6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143000"/>
            <a:ext cx="6324600" cy="222885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Romanticism in American Art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and Literature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962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1800-1855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Thomas Cole</a:t>
            </a:r>
            <a:br>
              <a:rPr lang="en-US" sz="2000" dirty="0" smtClean="0"/>
            </a:br>
            <a:r>
              <a:rPr lang="en-US" sz="2000" i="1" dirty="0" smtClean="0"/>
              <a:t>The Clove Catskills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2962"/>
            <a:ext cx="7772400" cy="556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Thomas Cole</a:t>
            </a:r>
            <a:br>
              <a:rPr lang="en-US" sz="2000" dirty="0" smtClean="0"/>
            </a:br>
            <a:r>
              <a:rPr lang="en-US" sz="2000" dirty="0" smtClean="0"/>
              <a:t>The Course of an Empire</a:t>
            </a:r>
            <a:br>
              <a:rPr lang="en-US" sz="2000" dirty="0" smtClean="0"/>
            </a:br>
            <a:r>
              <a:rPr lang="en-US" sz="2000" i="1" dirty="0" smtClean="0"/>
              <a:t>The Savage State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264"/>
            <a:ext cx="9144000" cy="590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2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The Arcadian or Pastoral State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4" y="1240536"/>
            <a:ext cx="9178863" cy="56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0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The Consummation of Empire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220"/>
            <a:ext cx="9144000" cy="610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The Destruction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734"/>
            <a:ext cx="9130553" cy="560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Desolation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7" y="932689"/>
            <a:ext cx="9172307" cy="59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What led to Romanticism?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Independence in religion and politics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Expansion in America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U</a:t>
            </a:r>
            <a:r>
              <a:rPr lang="en-US" sz="3600" b="1" dirty="0" smtClean="0">
                <a:solidFill>
                  <a:schemeClr val="bg1"/>
                </a:solidFill>
              </a:rPr>
              <a:t>rbanization and industrialism (dehumanization)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Confusion generated by science (Darwin, for example)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Growing Distrust of Reason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8229600" cy="4525963"/>
          </a:xfrm>
        </p:spPr>
        <p:txBody>
          <a:bodyPr numCol="2"/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Age of Reason             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Society is good because it curbs violent impulses.</a:t>
            </a: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sz="3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sz="3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sym typeface="Wingdings" pitchFamily="2" charset="2"/>
              </a:rPr>
              <a:t>Romanticism </a:t>
            </a:r>
          </a:p>
          <a:p>
            <a:pPr marL="457200" lvl="1" indent="0">
              <a:buNone/>
            </a:pP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Civilization    corrupts!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Romanticism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Individualism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stability of the community </a:t>
            </a:r>
          </a:p>
          <a:p>
            <a:pPr marL="457200" lvl="1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fulfillment of the individual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95800" y="3626427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Romanticism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Rugged Hero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Youthful, innocent, intuitive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One with nature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Loner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Handsome, brave, moral and honorable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Romanticism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Individualism in Art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The artist is</a:t>
            </a:r>
          </a:p>
          <a:p>
            <a:pPr marL="914400" lvl="2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-Apart from society</a:t>
            </a:r>
          </a:p>
          <a:p>
            <a:pPr marL="914400" lvl="2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-A social critic and revolutionary</a:t>
            </a:r>
          </a:p>
          <a:p>
            <a:pPr marL="914400" lvl="2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-A genius</a:t>
            </a:r>
          </a:p>
          <a:p>
            <a:pPr marL="914400" lvl="2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</a:rPr>
              <a:t>The true philosopher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Romanticism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Emotionalism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Backlash </a:t>
            </a:r>
            <a:r>
              <a:rPr lang="en-US" b="1" dirty="0">
                <a:solidFill>
                  <a:schemeClr val="bg1"/>
                </a:solidFill>
              </a:rPr>
              <a:t>against rationalism characterized by Age of </a:t>
            </a:r>
            <a:r>
              <a:rPr lang="en-US" b="1" dirty="0" smtClean="0">
                <a:solidFill>
                  <a:schemeClr val="bg1"/>
                </a:solidFill>
              </a:rPr>
              <a:t>Reason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Feeling is the test of authenticity (not reason)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of Romanticism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Emotionalism Continued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Imagination, intuition, and inspiration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 creation of all art 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forms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Romantic artist </a:t>
            </a:r>
            <a:r>
              <a:rPr lang="en-US" b="1" dirty="0" smtClean="0">
                <a:solidFill>
                  <a:schemeClr val="bg1"/>
                </a:solidFill>
              </a:rPr>
              <a:t>= </a:t>
            </a:r>
            <a:r>
              <a:rPr lang="en-US" b="1" dirty="0">
                <a:solidFill>
                  <a:schemeClr val="bg1"/>
                </a:solidFill>
              </a:rPr>
              <a:t>“inspired creator” </a:t>
            </a:r>
            <a:r>
              <a:rPr lang="en-US" b="1" dirty="0" smtClean="0">
                <a:solidFill>
                  <a:schemeClr val="bg1"/>
                </a:solidFill>
              </a:rPr>
              <a:t> (not “technical </a:t>
            </a:r>
            <a:r>
              <a:rPr lang="en-US" b="1" dirty="0">
                <a:solidFill>
                  <a:schemeClr val="bg1"/>
                </a:solidFill>
              </a:rPr>
              <a:t>master</a:t>
            </a:r>
            <a:r>
              <a:rPr lang="en-US" b="1" dirty="0" smtClean="0">
                <a:solidFill>
                  <a:schemeClr val="bg1"/>
                </a:solidFill>
              </a:rPr>
              <a:t>”)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Emphasis on </a:t>
            </a:r>
            <a:r>
              <a:rPr lang="en-US" b="1" dirty="0" smtClean="0">
                <a:solidFill>
                  <a:schemeClr val="bg1"/>
                </a:solidFill>
              </a:rPr>
              <a:t>spontaneity rather </a:t>
            </a:r>
            <a:r>
              <a:rPr lang="en-US" b="1" dirty="0">
                <a:solidFill>
                  <a:schemeClr val="bg1"/>
                </a:solidFill>
              </a:rPr>
              <a:t>than being </a:t>
            </a:r>
            <a:r>
              <a:rPr lang="en-US" b="1" dirty="0" smtClean="0">
                <a:solidFill>
                  <a:schemeClr val="bg1"/>
                </a:solidFill>
              </a:rPr>
              <a:t>precision, control, </a:t>
            </a:r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smtClean="0">
                <a:solidFill>
                  <a:schemeClr val="bg1"/>
                </a:solidFill>
              </a:rPr>
              <a:t>realism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420</Words>
  <Application>Microsoft Office PowerPoint</Application>
  <PresentationFormat>On-screen Show (4:3)</PresentationFormat>
  <Paragraphs>114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Romanticism in American Art  and Literature</vt:lpstr>
      <vt:lpstr>What led to Romanticism?</vt:lpstr>
      <vt:lpstr>Growing Distrust of Reason</vt:lpstr>
      <vt:lpstr>Characteristics of Romanticism</vt:lpstr>
      <vt:lpstr>Characteristics of Romanticism</vt:lpstr>
      <vt:lpstr>Characteristics of Romanticism</vt:lpstr>
      <vt:lpstr>Characteristics of Romanticism</vt:lpstr>
      <vt:lpstr>Characteristics of Romanticism</vt:lpstr>
      <vt:lpstr>Characteristics of Romanticism</vt:lpstr>
      <vt:lpstr>Characteristics of Romanticism</vt:lpstr>
      <vt:lpstr>Characteristics of Romanticism</vt:lpstr>
      <vt:lpstr>Characteristics of Romanticism</vt:lpstr>
      <vt:lpstr>Characteristics of Romanticism</vt:lpstr>
      <vt:lpstr>PowerPoint Presentation</vt:lpstr>
      <vt:lpstr>JMW Turner Fisherman at Sea</vt:lpstr>
      <vt:lpstr> JMW Turner The Chancel and Crossing of Tintern Abbey, Looking Towards the East Window</vt:lpstr>
      <vt:lpstr> Caspar David Freidrich  Wanderer Above the Sea of Fog</vt:lpstr>
      <vt:lpstr>Caspar David Friedrich Abbey on an Oak Forest</vt:lpstr>
      <vt:lpstr>Thomas Cole The Clove Catskills</vt:lpstr>
      <vt:lpstr>Thomas Cole The Course of an Empire The Savage State   </vt:lpstr>
      <vt:lpstr>The Arcadian or Pastoral State</vt:lpstr>
      <vt:lpstr>The Consummation of Empire</vt:lpstr>
      <vt:lpstr>The Destruction</vt:lpstr>
      <vt:lpstr>Desolation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 in American Art and Literature</dc:title>
  <dc:creator>Lynn Marie Bonakdar</dc:creator>
  <cp:lastModifiedBy>Lynn Marie Bonakdar</cp:lastModifiedBy>
  <cp:revision>22</cp:revision>
  <dcterms:created xsi:type="dcterms:W3CDTF">2012-02-02T22:05:56Z</dcterms:created>
  <dcterms:modified xsi:type="dcterms:W3CDTF">2013-06-11T17:27:24Z</dcterms:modified>
</cp:coreProperties>
</file>